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2" r:id="rId6"/>
    <p:sldId id="259" r:id="rId7"/>
    <p:sldId id="260" r:id="rId8"/>
    <p:sldId id="265" r:id="rId9"/>
    <p:sldId id="264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5FE-3272-6442-8F19-B27ADD55160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C68F8-D194-2849-96F0-15D54BFE4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0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Bourdieu – the contestation of definitions of class is part of the class struggle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C68F8-D194-2849-96F0-15D54BFE45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C68F8-D194-2849-96F0-15D54BFE45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7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Gargi Bhattacharyya – author of book on Racial Capitalism – argues race is not essential to capitalism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C68F8-D194-2849-96F0-15D54BFE45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9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Inc. health inequalities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C68F8-D194-2849-96F0-15D54BFE45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4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F0E4-68DA-8D43-9BA4-7D5595F88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2F848-9380-B443-A814-697342045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B6135-2FEE-E54D-A709-720235A0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656E-C9F2-254B-8098-1372535C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64DA6-DB47-3140-A991-434F1285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2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4B06-466C-E94C-8EBE-89FCACB2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A1FF8-BE5A-AD41-97EF-1ABF0E16C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3E4F-7C42-3447-AC5E-575722D1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A301F-0EFF-1D4F-8960-4D744385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7C9BB-64E9-2F42-A44E-4FF77FDE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ABCEF-D279-CB47-9509-0C3ADC077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79501-7C25-5949-9A94-24D3CDA2A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C6E18-4D38-B347-A83B-9C467F93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B5AF-040C-F04D-A26C-C03597AE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CC92-766C-AC46-8C42-7B80AAA9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6E47-1B0B-E042-A1F2-6CBEBA42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A6D1-2126-224B-864B-412B2C91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82FC9-D066-8F4C-A0B5-F6C46F0B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D5E4-27C3-7447-BB26-D5A08F5D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09F9-63C0-1A4B-9CC6-1E5B2D6F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8338-60F2-F341-836C-2B7C4B05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4B740-2E14-5543-9287-FB19E231C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DE39-69B7-A64B-9B6D-62EC5C81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CB26-C7A4-0041-9C2C-59F6C477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0387-FCFD-EA49-9ABF-2ED12E68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6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9603-E940-4048-841F-6FA093A8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70F6-2545-414B-9F66-96C505695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AA398-CC75-3F4D-A2DE-8E51CA99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8D5A-4E62-EF41-8F73-17757E45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AEF5D-E4B7-644B-B13B-5968C0FC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370AA-FE25-5C4F-8EFD-52331F0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5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9FBD-9341-F948-B2FB-816F679F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E9395-ED47-D240-AC35-3CA6C616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2ED73-1855-424C-A890-32FAEF75D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8FA9-F646-AC4B-A235-1E8E67662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6FD7A-12B1-9144-AA83-403F51F87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83A00-4DBD-464F-9643-AB3F8F6D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B163E-A405-9646-95B9-EDAFCD1E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AEB84-4EED-4642-ADE0-5DF4715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0DCF-587A-9D4C-91FD-9B921638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2D5F9-F9CD-844D-BF42-E91A2DB9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24A84-8654-D74E-9004-48E5AEC0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6B81D-C312-774D-8609-9DBE212E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5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5BB75-F9E8-324A-BF03-EA6E8A2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D64D8-D7A8-0147-B574-CF08613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10C55-BEF2-B543-9CD5-84EA733F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D19C-C34B-BC4E-9CCD-3C807676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A4DF-BC87-F041-83AC-7DC7F550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76306-366B-D84F-8E24-63EEBDEE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0132B-1968-E84F-BE55-26262FE3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F91FF-0FF1-B643-9D20-815DC08A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2160B-6A9A-8D48-84F1-ADC195BC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56A2-CDA1-D34A-BE61-698FB546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618D3-EB6C-E44B-9702-F1FBFA69A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5563E-E0C9-0549-8368-DE9619E0F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CC739-036B-CE4F-986A-63249E25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A54D9-64A7-A14E-96BD-9F58221A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777DC-CD71-7945-A995-19988BC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B3941-B846-E447-B812-2D0C6E8A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790F9-AB02-D44E-9FC8-F33B341F1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330B5-5006-B949-B978-F3D289274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A0C-EA27-994C-905D-E5D2B3CDA66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8144-2C92-A741-B161-D3E2E001E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31227-DEB8-2D41-9C18-76729665C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5E3D-8FFA-5A41-BEC5-EEC5E112A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9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D21E3-23A7-FB4D-913D-40656298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</a:rPr>
              <a:t>What is class? Must we always talk at cross-purposes?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285F27-62E3-144B-8D85-456FEB4F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There are many concepts of class – not all attempting to identify or explain the same things. Need not be mutually exclusive.</a:t>
            </a:r>
          </a:p>
          <a:p>
            <a:r>
              <a:rPr lang="en-GB" sz="2000"/>
              <a:t>Set of loosely-related concepts concerning economic inequalities and also, in various ways, other kinds of inequality that are often associated with them e.g. to do with culture, behaviour, identity.</a:t>
            </a:r>
          </a:p>
          <a:p>
            <a:r>
              <a:rPr lang="en-GB" sz="2000"/>
              <a:t>We need to ask what each concept of class is attempting to explain: or ‘if class is the answer, what’s the question?’</a:t>
            </a:r>
          </a:p>
          <a:p>
            <a:r>
              <a:rPr lang="en-GB" sz="2000"/>
              <a:t>Some are merely about differences: social stratification e.g. different levels of income and wealth.</a:t>
            </a:r>
          </a:p>
          <a:p>
            <a:r>
              <a:rPr lang="en-GB" sz="2000"/>
              <a:t>Some are relational – about interdependencies between the classes identified e.g. (in different ways) Marx, Bourdieu</a:t>
            </a:r>
          </a:p>
        </p:txBody>
      </p:sp>
    </p:spTree>
    <p:extLst>
      <p:ext uri="{BB962C8B-B14F-4D97-AF65-F5344CB8AC3E}">
        <p14:creationId xmlns:p14="http://schemas.microsoft.com/office/powerpoint/2010/main" val="45444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A9C0-791B-BA43-9955-78728707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class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F3DA-EBD8-CA40-9302-E309D2AD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unjust inequality that capitalism can’t remove. Equal opportunity policies ignore class inequalities.</a:t>
            </a:r>
          </a:p>
          <a:p>
            <a:r>
              <a:rPr lang="en-GB" dirty="0"/>
              <a:t>An old and unfashionable form of inequality.</a:t>
            </a:r>
          </a:p>
          <a:p>
            <a:r>
              <a:rPr lang="en-GB" dirty="0"/>
              <a:t>Outcomes in terms of inequalities of opportunity are unfair – the accident of birth. Objective and subjective effects.</a:t>
            </a:r>
          </a:p>
          <a:p>
            <a:r>
              <a:rPr lang="en-GB" dirty="0"/>
              <a:t>Based on economic relationships that are unfair, exploitative, divisive and repressive – e.g. employment relations, debt relations – and drive climate disaster.</a:t>
            </a:r>
          </a:p>
          <a:p>
            <a:r>
              <a:rPr lang="en-GB" dirty="0"/>
              <a:t>Socialist policies, organized labour needed to reduce class inequalities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76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0D9B-190A-994B-B9BF-7D304DD7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6546-A47F-524D-9876-E294F165B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mobility, ‘meritocracy’</a:t>
            </a:r>
          </a:p>
          <a:p>
            <a:r>
              <a:rPr lang="en-GB" dirty="0"/>
              <a:t>Precariat</a:t>
            </a:r>
          </a:p>
          <a:p>
            <a:r>
              <a:rPr lang="en-GB" dirty="0"/>
              <a:t>Housing classes, geography</a:t>
            </a:r>
          </a:p>
          <a:p>
            <a:r>
              <a:rPr lang="en-GB" dirty="0"/>
              <a:t>Pandemic</a:t>
            </a:r>
          </a:p>
          <a:p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					</a:t>
            </a:r>
            <a:r>
              <a:rPr lang="en-GB" dirty="0">
                <a:solidFill>
                  <a:srgbClr val="FF0000"/>
                </a:solidFill>
              </a:rPr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6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263AA-9B7A-C74D-9B81-7504017A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831850"/>
            <a:ext cx="91948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4F8D-1688-4B46-A33C-76956FFD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Different levels . . 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6FA0-03EB-404C-BC07-4CF7D86D2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/>
              <a:t>Property relations </a:t>
            </a:r>
            <a:r>
              <a:rPr lang="en-GB"/>
              <a:t>– e.g. Marx – for explaining the basic structure of capitalism: what is most fundamental to its functioning? Not about status, life chances or cultural differences, though there may be some correlation between these and Marxist classes.</a:t>
            </a:r>
          </a:p>
          <a:p>
            <a:r>
              <a:rPr lang="en-GB"/>
              <a:t>The </a:t>
            </a:r>
            <a:r>
              <a:rPr lang="en-GB" b="1"/>
              <a:t>unequal division of labour </a:t>
            </a:r>
            <a:r>
              <a:rPr lang="en-GB"/>
              <a:t>between jobs with more or less pay and power and authority and status (Weber, Erik Olin Wright).</a:t>
            </a:r>
          </a:p>
          <a:p>
            <a:r>
              <a:rPr lang="en-GB" b="1"/>
              <a:t>Beyond economic inequalities </a:t>
            </a:r>
            <a:r>
              <a:rPr lang="en-GB"/>
              <a:t>. . . Bourdieu: cultural and social capital (e.g. ways of speaking) and how these get embodied, so the individual’s dispositions or habitus reflects their position in society relative to others.</a:t>
            </a:r>
          </a:p>
          <a:p>
            <a:r>
              <a:rPr lang="en-GB" b="1"/>
              <a:t>Official</a:t>
            </a:r>
            <a:r>
              <a:rPr lang="en-GB"/>
              <a:t> concepts of class categorisation – data driven.</a:t>
            </a:r>
          </a:p>
          <a:p>
            <a:r>
              <a:rPr lang="en-GB" b="1"/>
              <a:t>Folk or lay concepts </a:t>
            </a:r>
            <a:r>
              <a:rPr lang="en-GB"/>
              <a:t>of class face the social scientist as both object of study (because they affect behaviour) and as rival explanation of the social order. But analytically they are a </a:t>
            </a:r>
            <a:r>
              <a:rPr lang="en-GB" b="1" i="1"/>
              <a:t>mess</a:t>
            </a:r>
            <a:r>
              <a:rPr lang="en-GB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6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FC21-8B4D-5447-94D0-B6034094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Another way of looking at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0A7B-9D0A-8740-AF0F-EF6B5C59C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Structural</a:t>
            </a:r>
            <a:r>
              <a:rPr lang="en-GB" dirty="0"/>
              <a:t> e.g. enduring structures of interdependent positions like property relations, division of labour, segregation of types of housing and hence social areas.</a:t>
            </a:r>
          </a:p>
          <a:p>
            <a:r>
              <a:rPr lang="en-GB" b="1" dirty="0"/>
              <a:t>Institutional</a:t>
            </a:r>
            <a:r>
              <a:rPr lang="en-GB" dirty="0"/>
              <a:t>: the reproduction of class inequalities by the norms and practices of institutions (e.g. reproducing unequal pay structures, favouring middle class behaviours).</a:t>
            </a:r>
          </a:p>
          <a:p>
            <a:r>
              <a:rPr lang="en-GB" b="1" dirty="0"/>
              <a:t>Recognition and mis-recognition</a:t>
            </a:r>
            <a:r>
              <a:rPr lang="en-GB" dirty="0"/>
              <a:t>. Embodied in dispositions (including unconscious forms of bias) that produce common types of behaviour, and common forms of classification. </a:t>
            </a:r>
          </a:p>
          <a:p>
            <a:r>
              <a:rPr lang="en-GB" b="1" dirty="0"/>
              <a:t>The lived experience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29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DDE8-DA7E-CA4D-BDDA-88D1FC03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579"/>
            <a:ext cx="10515600" cy="19549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much difference would it make if the upper and middle classes were nice, respectful and considerate to the working class?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C133-EBFE-2E4A-8CBE-2808CC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503"/>
            <a:ext cx="10515600" cy="3633460"/>
          </a:xfrm>
        </p:spPr>
        <p:txBody>
          <a:bodyPr>
            <a:normAutofit/>
          </a:bodyPr>
          <a:lstStyle/>
          <a:p>
            <a:r>
              <a:rPr lang="en-GB" dirty="0"/>
              <a:t>Don’t forget economic structure!</a:t>
            </a:r>
          </a:p>
          <a:p>
            <a:r>
              <a:rPr lang="en-GB" dirty="0"/>
              <a:t>Distribution and recognition – class is primarily the result of distribution, and only secondarily a matter of recognition.</a:t>
            </a:r>
          </a:p>
          <a:p>
            <a:r>
              <a:rPr lang="en-GB" dirty="0"/>
              <a:t>Identity-sensitive and identity-insensitive mechanisms: Class is primarily a consequence of identity-insensitive mechanism</a:t>
            </a:r>
          </a:p>
          <a:p>
            <a:r>
              <a:rPr lang="en-GB" dirty="0"/>
              <a:t>e.g. retail workers losing their jobs</a:t>
            </a:r>
          </a:p>
          <a:p>
            <a:pPr marL="0" indent="0">
              <a:buNone/>
            </a:pPr>
            <a:r>
              <a:rPr lang="en-GB" dirty="0"/>
              <a:t>							</a:t>
            </a:r>
            <a:r>
              <a:rPr lang="en-GB" dirty="0">
                <a:solidFill>
                  <a:srgbClr val="FF0000"/>
                </a:solidFill>
              </a:rPr>
              <a:t>Break for questions . .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4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4845-951F-D64A-8569-A78CD58E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Intersectionality: class in relation to other sources of inequality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9032-E406-4545-BD42-1C7D551B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Intersections between two or more sources of inequality – mutually reinforcing or mutually off-setting? An empirical question.</a:t>
            </a:r>
          </a:p>
          <a:p>
            <a:r>
              <a:rPr lang="en-GB" dirty="0"/>
              <a:t>Applies to the advantaged too.</a:t>
            </a:r>
          </a:p>
          <a:p>
            <a:r>
              <a:rPr lang="en-GB" dirty="0"/>
              <a:t>Counterfactual questions: </a:t>
            </a:r>
          </a:p>
          <a:p>
            <a:pPr lvl="1">
              <a:buFontTx/>
              <a:buChar char="-"/>
            </a:pPr>
            <a:r>
              <a:rPr lang="en-GB" dirty="0"/>
              <a:t>Can racialized inequalities exist without class differences?</a:t>
            </a:r>
          </a:p>
          <a:p>
            <a:pPr lvl="1">
              <a:buFontTx/>
              <a:buChar char="-"/>
            </a:pPr>
            <a:r>
              <a:rPr lang="en-GB" dirty="0"/>
              <a:t>Can class inequalities exist without racialized differences?</a:t>
            </a:r>
          </a:p>
          <a:p>
            <a:pPr lvl="1">
              <a:buFontTx/>
              <a:buChar char="-"/>
            </a:pPr>
            <a:r>
              <a:rPr lang="en-GB" dirty="0"/>
              <a:t>Could class inequalities exist without gender inequalities?</a:t>
            </a:r>
          </a:p>
          <a:p>
            <a:pPr marL="457200" lvl="1" indent="0">
              <a:buNone/>
            </a:pPr>
            <a:r>
              <a:rPr lang="en-GB" dirty="0"/>
              <a:t>May be seamlessly combined at level of behaviour. Beware of assuming that what often goes together </a:t>
            </a:r>
            <a:r>
              <a:rPr lang="en-GB" i="1" dirty="0"/>
              <a:t>must</a:t>
            </a:r>
            <a:r>
              <a:rPr lang="en-GB" dirty="0"/>
              <a:t> go together. </a:t>
            </a:r>
          </a:p>
          <a:p>
            <a:r>
              <a:rPr lang="en-GB" dirty="0"/>
              <a:t>Covert racialisation of class – equating working class with whites.</a:t>
            </a:r>
          </a:p>
          <a:p>
            <a:pPr marL="0" indent="0">
              <a:buNone/>
            </a:pPr>
            <a:r>
              <a:rPr lang="en-GB" dirty="0"/>
              <a:t>						</a:t>
            </a:r>
            <a:r>
              <a:rPr lang="en-GB" dirty="0">
                <a:solidFill>
                  <a:srgbClr val="FF0000"/>
                </a:solidFill>
              </a:rPr>
              <a:t>Break for questions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586F-A575-DD43-A1F4-E6FD6BC0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 b="1"/>
              <a:t>Don’t forget the upper class! – the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2BF9-92D1-C845-BCD9-AFD3449E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/>
              <a:t>Small in number, huge in economic and political power.</a:t>
            </a:r>
          </a:p>
          <a:p>
            <a:r>
              <a:rPr lang="en-GB" sz="2000"/>
              <a:t>Happy to be ignored by social science and to call themselves middle class in order to hide in the middle.</a:t>
            </a:r>
          </a:p>
          <a:p>
            <a:r>
              <a:rPr lang="en-GB" sz="2000"/>
              <a:t>Depends on unearned income/wealth ie. Based on control of assets that others need: land, property, means of production, internet platforms . . . Allow them to extract wealth that others produce.</a:t>
            </a:r>
          </a:p>
          <a:p>
            <a:r>
              <a:rPr lang="en-GB" sz="2000"/>
              <a:t>Not only capitalists in the classic sense but </a:t>
            </a:r>
            <a:r>
              <a:rPr lang="en-GB" sz="2000" i="1"/>
              <a:t>‘rentiers’ </a:t>
            </a:r>
            <a:r>
              <a:rPr lang="en-GB" sz="2000"/>
              <a:t>– landlords, money-lenders, speculators, monopolists, platform owners</a:t>
            </a:r>
          </a:p>
        </p:txBody>
      </p:sp>
      <p:pic>
        <p:nvPicPr>
          <p:cNvPr id="5" name="Picture 4" descr="A picture containing text, floor, red&#10;&#10;Description automatically generated">
            <a:extLst>
              <a:ext uri="{FF2B5EF4-FFF2-40B4-BE49-F238E27FC236}">
                <a16:creationId xmlns:a16="http://schemas.microsoft.com/office/drawing/2014/main" id="{693FB5E3-79BD-5044-9B04-A815C56D3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" r="692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6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9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DD0B9C7-F5AE-3943-A90D-3C39F149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34" y="0"/>
            <a:ext cx="683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C595931-A5EF-2441-B04A-93C8ABA4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 descr="A picture containing text, floor, red&#10;&#10;Description automatically generated">
            <a:extLst>
              <a:ext uri="{FF2B5EF4-FFF2-40B4-BE49-F238E27FC236}">
                <a16:creationId xmlns:a16="http://schemas.microsoft.com/office/drawing/2014/main" id="{67DADB97-7419-EB4A-8D05-A89FC949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539" y="5251623"/>
            <a:ext cx="1112107" cy="1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837</Words>
  <Application>Microsoft Macintosh PowerPoint</Application>
  <PresentationFormat>Widescreen</PresentationFormat>
  <Paragraphs>60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class? Must we always talk at cross-purposes?</vt:lpstr>
      <vt:lpstr>PowerPoint Presentation</vt:lpstr>
      <vt:lpstr>Different levels . . .</vt:lpstr>
      <vt:lpstr>Another way of looking at levels</vt:lpstr>
      <vt:lpstr>How much difference would it make if the upper and middle classes were nice, respectful and considerate to the working class? </vt:lpstr>
      <vt:lpstr>Intersectionality: class in relation to other sources of inequality </vt:lpstr>
      <vt:lpstr>Don’t forget the upper class! – the rich</vt:lpstr>
      <vt:lpstr>PowerPoint Presentation</vt:lpstr>
      <vt:lpstr>PowerPoint Presentation</vt:lpstr>
      <vt:lpstr>Why class matters</vt:lpstr>
      <vt:lpstr>Other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class? Must we always talk at cross-purposes?</dc:title>
  <dc:creator>Andrew Sayer</dc:creator>
  <cp:lastModifiedBy>elaine laberge</cp:lastModifiedBy>
  <cp:revision>29</cp:revision>
  <dcterms:created xsi:type="dcterms:W3CDTF">2021-02-23T15:45:15Z</dcterms:created>
  <dcterms:modified xsi:type="dcterms:W3CDTF">2021-03-01T18:01:33Z</dcterms:modified>
</cp:coreProperties>
</file>